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8"/>
    <p:restoredTop sz="94710"/>
  </p:normalViewPr>
  <p:slideViewPr>
    <p:cSldViewPr snapToGrid="0" snapToObjects="1">
      <p:cViewPr varScale="1">
        <p:scale>
          <a:sx n="72" d="100"/>
          <a:sy n="72" d="100"/>
        </p:scale>
        <p:origin x="29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正文级别 1…"/>
          <p:cNvSpPr txBox="1">
            <a:spLocks noGrp="1"/>
          </p:cNvSpPr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>
            <a:spLocks noGrp="1"/>
          </p:cNvSpPr>
          <p:nvPr>
            <p:ph type="pic" sz="half" idx="21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图像"/>
          <p:cNvSpPr>
            <a:spLocks noGrp="1"/>
          </p:cNvSpPr>
          <p:nvPr>
            <p:ph type="pic" sz="half" idx="22"/>
          </p:nvPr>
        </p:nvSpPr>
        <p:spPr>
          <a:xfrm>
            <a:off x="12358081" y="833053"/>
            <a:ext cx="10758605" cy="62865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图像"/>
          <p:cNvSpPr>
            <a:spLocks noGrp="1"/>
          </p:cNvSpPr>
          <p:nvPr>
            <p:ph type="pic" sz="half" idx="23"/>
          </p:nvPr>
        </p:nvSpPr>
        <p:spPr>
          <a:xfrm>
            <a:off x="1244661" y="1524000"/>
            <a:ext cx="10782301" cy="10952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2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像"/>
          <p:cNvSpPr>
            <a:spLocks noGrp="1"/>
          </p:cNvSpPr>
          <p:nvPr>
            <p:ph type="pic" sz="half" idx="21"/>
          </p:nvPr>
        </p:nvSpPr>
        <p:spPr>
          <a:xfrm>
            <a:off x="12314767" y="1429600"/>
            <a:ext cx="10833102" cy="110037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图像"/>
          <p:cNvSpPr>
            <a:spLocks noGrp="1"/>
          </p:cNvSpPr>
          <p:nvPr>
            <p:ph type="pic" sz="half" idx="22"/>
          </p:nvPr>
        </p:nvSpPr>
        <p:spPr>
          <a:xfrm>
            <a:off x="1078993" y="1497954"/>
            <a:ext cx="10998201" cy="11015266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>
            <a:spLocks noGrp="1"/>
          </p:cNvSpPr>
          <p:nvPr>
            <p:ph type="body" sz="quarter" idx="21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4" name="“"/>
          <p:cNvSpPr txBox="1">
            <a:spLocks noGrp="1"/>
          </p:cNvSpPr>
          <p:nvPr>
            <p:ph type="body" sz="quarter" idx="22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5" name="— 苏子柔"/>
          <p:cNvSpPr txBox="1">
            <a:spLocks noGrp="1"/>
          </p:cNvSpPr>
          <p:nvPr>
            <p:ph type="body" sz="quarter" idx="23"/>
          </p:nvPr>
        </p:nvSpPr>
        <p:spPr>
          <a:xfrm>
            <a:off x="1257300" y="9105976"/>
            <a:ext cx="21869400" cy="78724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i="1" spc="76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苏子柔</a:t>
            </a:r>
          </a:p>
        </p:txBody>
      </p:sp>
      <p:sp>
        <p:nvSpPr>
          <p:cNvPr id="126" name="在此键入引文。"/>
          <p:cNvSpPr txBox="1">
            <a:spLocks noGrp="1"/>
          </p:cNvSpPr>
          <p:nvPr>
            <p:ph type="body" sz="quarter" idx="24"/>
          </p:nvPr>
        </p:nvSpPr>
        <p:spPr>
          <a:xfrm>
            <a:off x="1257300" y="7404099"/>
            <a:ext cx="21869400" cy="15621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sz="8200" cap="all" spc="656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500" spc="209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像"/>
          <p:cNvSpPr>
            <a:spLocks noGrp="1"/>
          </p:cNvSpPr>
          <p:nvPr>
            <p:ph type="pic" idx="21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/>
            </a:lvl1pPr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图像"/>
          <p:cNvSpPr>
            <a:spLocks noGrp="1"/>
          </p:cNvSpPr>
          <p:nvPr>
            <p:ph type="pic" idx="21"/>
          </p:nvPr>
        </p:nvSpPr>
        <p:spPr>
          <a:xfrm>
            <a:off x="9287692" y="1473939"/>
            <a:ext cx="14798045" cy="109982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0500" spc="209"/>
            </a:lvl1pPr>
          </a:lstStyle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sz="half" idx="21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Lorem ipsum"/>
          <p:cNvSpPr txBox="1">
            <a:spLocks noGrp="1"/>
          </p:cNvSpPr>
          <p:nvPr>
            <p:ph type="body" sz="quarter" idx="22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Lorem ipsum</a:t>
            </a:r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z="3500" spc="70"/>
            </a:lvl1pPr>
            <a:lvl2pPr>
              <a:spcBef>
                <a:spcPts val="4000"/>
              </a:spcBef>
              <a:defRPr sz="3500" spc="70"/>
            </a:lvl2pPr>
            <a:lvl3pPr>
              <a:spcBef>
                <a:spcPts val="4000"/>
              </a:spcBef>
              <a:defRPr sz="3500" spc="70"/>
            </a:lvl3pPr>
            <a:lvl4pPr>
              <a:spcBef>
                <a:spcPts val="4000"/>
              </a:spcBef>
              <a:defRPr sz="3500" spc="70"/>
            </a:lvl4pPr>
            <a:lvl5pPr>
              <a:spcBef>
                <a:spcPts val="4000"/>
              </a:spcBef>
              <a:defRPr sz="3500" spc="7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2992099"/>
            <a:ext cx="431293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cap="all" spc="48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JavaScript 设计模式"/>
          <p:cNvSpPr txBox="1">
            <a:spLocks noGrp="1"/>
          </p:cNvSpPr>
          <p:nvPr>
            <p:ph type="title"/>
          </p:nvPr>
        </p:nvSpPr>
        <p:spPr>
          <a:xfrm>
            <a:off x="1257300" y="3299267"/>
            <a:ext cx="21869400" cy="501650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JS模块化</a:t>
            </a:r>
            <a:endParaRPr dirty="0"/>
          </a:p>
        </p:txBody>
      </p:sp>
      <p:sp>
        <p:nvSpPr>
          <p:cNvPr id="159" name="主讲：云隐…"/>
          <p:cNvSpPr txBox="1"/>
          <p:nvPr/>
        </p:nvSpPr>
        <p:spPr>
          <a:xfrm>
            <a:off x="11018602" y="10704163"/>
            <a:ext cx="2346796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dirty="0" err="1"/>
              <a:t>主讲：云隐</a:t>
            </a:r>
            <a:endParaRPr dirty="0"/>
          </a:p>
          <a:p>
            <a:r>
              <a:rPr dirty="0"/>
              <a:t>2021-</a:t>
            </a:r>
            <a:r>
              <a:rPr lang="en-US" altLang="zh-CN" dirty="0"/>
              <a:t>12</a:t>
            </a:r>
            <a:endParaRPr dirty="0"/>
          </a:p>
        </p:txBody>
      </p:sp>
      <p:sp>
        <p:nvSpPr>
          <p:cNvPr id="160" name="上篇 - 设计模式原理与思考"/>
          <p:cNvSpPr txBox="1"/>
          <p:nvPr/>
        </p:nvSpPr>
        <p:spPr>
          <a:xfrm>
            <a:off x="12140671" y="7552882"/>
            <a:ext cx="10265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759" b="509"/>
          <a:stretch>
            <a:fillRect/>
          </a:stretch>
        </p:blipFill>
        <p:spPr>
          <a:xfrm>
            <a:off x="10477500" y="3289300"/>
            <a:ext cx="12623800" cy="9169400"/>
          </a:xfrm>
          <a:prstGeom prst="rect">
            <a:avLst/>
          </a:prstGeom>
        </p:spPr>
      </p:pic>
      <p:sp>
        <p:nvSpPr>
          <p:cNvPr id="163" name="Target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Target</a:t>
            </a:r>
          </a:p>
        </p:txBody>
      </p:sp>
      <p:sp>
        <p:nvSpPr>
          <p:cNvPr id="164" name="课程目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361">
              <a:defRPr sz="5394" spc="107"/>
            </a:lvl1pPr>
          </a:lstStyle>
          <a:p>
            <a:r>
              <a:t>课程目标</a:t>
            </a:r>
          </a:p>
        </p:txBody>
      </p:sp>
      <p:sp>
        <p:nvSpPr>
          <p:cNvPr id="165" name="了解什么是设计模式，在今后开发工作中有使用设计模式的概念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了解熟悉</a:t>
            </a:r>
            <a:r>
              <a:rPr lang="en-US" altLang="zh-CN" dirty="0"/>
              <a:t>JS</a:t>
            </a:r>
            <a:r>
              <a:rPr lang="zh-CN" altLang="en-US" dirty="0"/>
              <a:t>模块化的发展与变迁</a:t>
            </a:r>
            <a:endParaRPr lang="en-US" altLang="zh-CN" dirty="0"/>
          </a:p>
          <a:p>
            <a:r>
              <a:rPr lang="zh-CN" altLang="en-US" dirty="0"/>
              <a:t>掌握不同模块化方案的原理与实现</a:t>
            </a:r>
            <a:endParaRPr lang="en-US" altLang="zh-CN" dirty="0"/>
          </a:p>
          <a:p>
            <a:r>
              <a:rPr lang="zh-CN" altLang="en-US" dirty="0"/>
              <a:t>通过对相关开放型面试题目分析的理解，能够顺畅应对相关面试题</a:t>
            </a:r>
            <a:endParaRPr lang="en-US" altLang="zh-CN" dirty="0"/>
          </a:p>
          <a:p>
            <a:r>
              <a:rPr lang="zh-CN" altLang="en-US" dirty="0"/>
              <a:t>初步了解整体前端模块化、工程化的脉络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设计模式原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361">
              <a:defRPr sz="5394" spc="107"/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169" name="WHAT？什么是设计模式…"/>
          <p:cNvSpPr txBox="1">
            <a:spLocks noGrp="1"/>
          </p:cNvSpPr>
          <p:nvPr>
            <p:ph type="body" sz="half" idx="1"/>
          </p:nvPr>
        </p:nvSpPr>
        <p:spPr>
          <a:xfrm>
            <a:off x="1257300" y="2622550"/>
            <a:ext cx="8382000" cy="102679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87679" indent="-487679" defTabSz="621791">
              <a:spcBef>
                <a:spcPts val="3800"/>
              </a:spcBef>
              <a:defRPr sz="3359" spc="67"/>
            </a:pPr>
            <a:r>
              <a:rPr lang="zh-CN" altLang="en-US" dirty="0"/>
              <a:t>前端发展背景与历史变迁</a:t>
            </a:r>
            <a:endParaRPr lang="en-US" altLang="zh-CN" dirty="0"/>
          </a:p>
          <a:p>
            <a:pPr marL="487679" indent="-487679" defTabSz="621791">
              <a:spcBef>
                <a:spcPts val="3800"/>
              </a:spcBef>
              <a:defRPr sz="3359" spc="67"/>
            </a:pPr>
            <a:r>
              <a:rPr lang="zh-CN" altLang="en-US" dirty="0"/>
              <a:t>模块化发展与分类</a:t>
            </a:r>
            <a:endParaRPr lang="en-US" altLang="zh-CN" dirty="0"/>
          </a:p>
          <a:p>
            <a:pPr marL="995679" lvl="1" indent="-487679" defTabSz="621791">
              <a:spcBef>
                <a:spcPts val="3800"/>
              </a:spcBef>
              <a:defRPr sz="3359" spc="67"/>
            </a:pPr>
            <a:r>
              <a:rPr lang="zh-CN" altLang="en-US" dirty="0"/>
              <a:t>无模块化冲突</a:t>
            </a:r>
            <a:endParaRPr lang="en-US" altLang="zh-CN" dirty="0"/>
          </a:p>
          <a:p>
            <a:pPr marL="995679" lvl="1" indent="-487679" defTabSz="621791">
              <a:spcBef>
                <a:spcPts val="3800"/>
              </a:spcBef>
              <a:defRPr sz="3359" spc="67"/>
            </a:pPr>
            <a:r>
              <a:rPr lang="zh-CN" altLang="en-US" dirty="0"/>
              <a:t>传统型模块化特征及其样例</a:t>
            </a:r>
            <a:endParaRPr lang="en-US" altLang="zh-CN" dirty="0"/>
          </a:p>
          <a:p>
            <a:pPr marL="1503679" lvl="2" indent="-487679" defTabSz="621791">
              <a:spcBef>
                <a:spcPts val="3800"/>
              </a:spcBef>
              <a:defRPr sz="3359" spc="67"/>
            </a:pPr>
            <a:r>
              <a:rPr lang="en-US" altLang="zh-CN" dirty="0" err="1"/>
              <a:t>CommonJs</a:t>
            </a:r>
            <a:endParaRPr lang="en-US" altLang="zh-CN" dirty="0"/>
          </a:p>
          <a:p>
            <a:pPr marL="1503679" lvl="2" indent="-487679" defTabSz="621791">
              <a:spcBef>
                <a:spcPts val="3800"/>
              </a:spcBef>
              <a:defRPr sz="3359" spc="67"/>
            </a:pPr>
            <a:r>
              <a:rPr lang="en-US" altLang="zh-CN" dirty="0"/>
              <a:t>AMD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CMD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UMD</a:t>
            </a:r>
          </a:p>
          <a:p>
            <a:pPr marL="1503679" lvl="2" indent="-487679" defTabSz="621791">
              <a:spcBef>
                <a:spcPts val="3800"/>
              </a:spcBef>
              <a:defRPr sz="3359" spc="67"/>
            </a:pPr>
            <a:r>
              <a:rPr lang="en-US" altLang="zh-CN" dirty="0"/>
              <a:t>ES6</a:t>
            </a:r>
          </a:p>
          <a:p>
            <a:pPr marL="995679" lvl="1" indent="-487679" defTabSz="621791">
              <a:spcBef>
                <a:spcPts val="3800"/>
              </a:spcBef>
              <a:defRPr sz="3359" spc="67"/>
            </a:pPr>
            <a:r>
              <a:rPr lang="zh-CN" altLang="en-US" dirty="0"/>
              <a:t>现代型模块化</a:t>
            </a:r>
            <a:endParaRPr lang="en-US" altLang="zh-CN" dirty="0"/>
          </a:p>
          <a:p>
            <a:pPr marL="995679" lvl="1" indent="-487679" defTabSz="621791">
              <a:spcBef>
                <a:spcPts val="3800"/>
              </a:spcBef>
              <a:defRPr sz="3359" spc="67"/>
            </a:pPr>
            <a:r>
              <a:rPr lang="zh-CN" altLang="en-US" dirty="0"/>
              <a:t>模块化与工程化</a:t>
            </a:r>
            <a:endParaRPr lang="en-US" altLang="zh-CN" dirty="0"/>
          </a:p>
          <a:p>
            <a:pPr marL="995679" lvl="1" indent="-487679" defTabSz="621791">
              <a:spcBef>
                <a:spcPts val="3800"/>
              </a:spcBef>
              <a:defRPr sz="3359" spc="67"/>
            </a:pPr>
            <a:r>
              <a:rPr lang="zh-CN" altLang="en-US" dirty="0"/>
              <a:t>模块化与组件化</a:t>
            </a:r>
            <a:endParaRPr lang="en-US" altLang="zh-CN" dirty="0"/>
          </a:p>
          <a:p>
            <a:pPr marL="995679" lvl="1" indent="-487679" defTabSz="621791">
              <a:spcBef>
                <a:spcPts val="3800"/>
              </a:spcBef>
              <a:defRPr sz="3359" spc="67"/>
            </a:pPr>
            <a:r>
              <a:rPr lang="zh-CN" altLang="en-US" dirty="0"/>
              <a:t>模块化与设计模式</a:t>
            </a:r>
            <a:endParaRPr lang="en-US" altLang="zh-CN" dirty="0"/>
          </a:p>
          <a:p>
            <a:pPr marL="995679" lvl="1" indent="-487679" defTabSz="621791">
              <a:spcBef>
                <a:spcPts val="3800"/>
              </a:spcBef>
              <a:defRPr sz="3359" spc="67"/>
            </a:pPr>
            <a:endParaRPr lang="en-US" altLang="zh-CN" dirty="0"/>
          </a:p>
        </p:txBody>
      </p:sp>
      <p:pic>
        <p:nvPicPr>
          <p:cNvPr id="170" name="图像" descr="图像"/>
          <p:cNvPicPr>
            <a:picLocks noChangeAspect="1"/>
          </p:cNvPicPr>
          <p:nvPr/>
        </p:nvPicPr>
        <p:blipFill>
          <a:blip r:embed="rId2"/>
          <a:srcRect t="1759" b="509"/>
          <a:stretch>
            <a:fillRect/>
          </a:stretch>
        </p:blipFill>
        <p:spPr>
          <a:xfrm>
            <a:off x="10477500" y="3289300"/>
            <a:ext cx="12623800" cy="9169400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ne more th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One more thing</a:t>
            </a:r>
          </a:p>
        </p:txBody>
      </p:sp>
      <p:sp>
        <p:nvSpPr>
          <p:cNvPr id="177" name="进一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361">
              <a:defRPr sz="5394" spc="107"/>
            </a:lvl1pPr>
          </a:lstStyle>
          <a:p>
            <a:r>
              <a:rPr dirty="0" err="1"/>
              <a:t>进一步</a:t>
            </a:r>
            <a:endParaRPr dirty="0"/>
          </a:p>
        </p:txBody>
      </p:sp>
      <p:sp>
        <p:nvSpPr>
          <p:cNvPr id="178" name="结合现有业务需求代码，结合设计模式，进行合理性改造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寻找相应的案例和项目，对于模块化发展类型有相应感知</a:t>
            </a:r>
            <a:endParaRPr lang="en-US" altLang="zh-CN" dirty="0"/>
          </a:p>
          <a:p>
            <a:r>
              <a:rPr lang="zh-CN" altLang="en-US" dirty="0"/>
              <a:t>整理复习模块化系统，推导组件化、工程化以及设计模式的必要性与合理性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答疑解惑"/>
          <p:cNvSpPr txBox="1">
            <a:spLocks noGrp="1"/>
          </p:cNvSpPr>
          <p:nvPr>
            <p:ph type="body" idx="21"/>
          </p:nvPr>
        </p:nvSpPr>
        <p:spPr>
          <a:xfrm>
            <a:off x="1257300" y="1879600"/>
            <a:ext cx="21869400" cy="774700"/>
          </a:xfrm>
          <a:prstGeom prst="rect">
            <a:avLst/>
          </a:prstGeom>
        </p:spPr>
        <p:txBody>
          <a:bodyPr/>
          <a:lstStyle/>
          <a:p>
            <a:r>
              <a:t>答疑解惑</a:t>
            </a:r>
          </a:p>
        </p:txBody>
      </p:sp>
      <p:sp>
        <p:nvSpPr>
          <p:cNvPr id="181" name="Q &amp; 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 &amp; A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128</Words>
  <Application>Microsoft Macintosh PowerPoint</Application>
  <PresentationFormat>自定义</PresentationFormat>
  <Paragraphs>27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Avenir Medium</vt:lpstr>
      <vt:lpstr>Baskerville</vt:lpstr>
      <vt:lpstr>Baskerville SemiBold</vt:lpstr>
      <vt:lpstr>Helvetica Neue</vt:lpstr>
      <vt:lpstr>New_Template8</vt:lpstr>
      <vt:lpstr>JS模块化</vt:lpstr>
      <vt:lpstr>课程目标</vt:lpstr>
      <vt:lpstr>课程大纲</vt:lpstr>
      <vt:lpstr>进一步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设计模式</dc:title>
  <cp:lastModifiedBy>T153608</cp:lastModifiedBy>
  <cp:revision>3</cp:revision>
  <dcterms:modified xsi:type="dcterms:W3CDTF">2021-12-26T09:35:15Z</dcterms:modified>
</cp:coreProperties>
</file>